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64" r:id="rId4"/>
    <p:sldId id="258" r:id="rId5"/>
    <p:sldId id="265" r:id="rId6"/>
    <p:sldId id="259" r:id="rId7"/>
    <p:sldId id="261" r:id="rId8"/>
    <p:sldId id="263" r:id="rId9"/>
    <p:sldId id="267" r:id="rId10"/>
    <p:sldId id="266" r:id="rId11"/>
    <p:sldId id="26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6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59DA9E6-8490-4AC5-B187-FBA77CD92277}" type="datetimeFigureOut">
              <a:rPr lang="en-GB" smtClean="0"/>
              <a:t>16/09/2013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0311F8-99FB-4723-8C9E-FC2DC6A84C52}" type="slidenum">
              <a:rPr lang="en-GB" smtClean="0"/>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9DA9E6-8490-4AC5-B187-FBA77CD92277}" type="datetimeFigureOut">
              <a:rPr lang="en-GB" smtClean="0"/>
              <a:t>16/09/2013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0311F8-99FB-4723-8C9E-FC2DC6A84C52}" type="slidenum">
              <a:rPr lang="en-GB" smtClean="0"/>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9DA9E6-8490-4AC5-B187-FBA77CD92277}" type="datetimeFigureOut">
              <a:rPr lang="en-GB" smtClean="0"/>
              <a:t>16/09/2013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0311F8-99FB-4723-8C9E-FC2DC6A84C52}" type="slidenum">
              <a:rPr lang="en-GB" smtClean="0"/>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9DA9E6-8490-4AC5-B187-FBA77CD92277}" type="datetimeFigureOut">
              <a:rPr lang="en-GB" smtClean="0"/>
              <a:t>16/09/2013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0311F8-99FB-4723-8C9E-FC2DC6A84C52}" type="slidenum">
              <a:rPr lang="en-GB" smtClean="0"/>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59DA9E6-8490-4AC5-B187-FBA77CD92277}" type="datetimeFigureOut">
              <a:rPr lang="en-GB" smtClean="0"/>
              <a:t>16/09/2013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A0311F8-99FB-4723-8C9E-FC2DC6A84C52}" type="slidenum">
              <a:rPr lang="en-GB" smtClean="0"/>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59DA9E6-8490-4AC5-B187-FBA77CD92277}" type="datetimeFigureOut">
              <a:rPr lang="en-GB" smtClean="0"/>
              <a:t>16/09/2013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A0311F8-99FB-4723-8C9E-FC2DC6A84C52}" type="slidenum">
              <a:rPr lang="en-GB" smtClean="0"/>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59DA9E6-8490-4AC5-B187-FBA77CD92277}" type="datetimeFigureOut">
              <a:rPr lang="en-GB" smtClean="0"/>
              <a:t>16/09/2013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A0311F8-99FB-4723-8C9E-FC2DC6A84C52}" type="slidenum">
              <a:rPr lang="en-GB" smtClean="0"/>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59DA9E6-8490-4AC5-B187-FBA77CD92277}" type="datetimeFigureOut">
              <a:rPr lang="en-GB" smtClean="0"/>
              <a:t>16/09/2013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A0311F8-99FB-4723-8C9E-FC2DC6A84C52}" type="slidenum">
              <a:rPr lang="en-GB" smtClean="0"/>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9DA9E6-8490-4AC5-B187-FBA77CD92277}" type="datetimeFigureOut">
              <a:rPr lang="en-GB" smtClean="0"/>
              <a:t>16/09/2013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A0311F8-99FB-4723-8C9E-FC2DC6A84C52}" type="slidenum">
              <a:rPr lang="en-GB" smtClean="0"/>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59DA9E6-8490-4AC5-B187-FBA77CD92277}" type="datetimeFigureOut">
              <a:rPr lang="en-GB" smtClean="0"/>
              <a:t>16/09/2013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A0311F8-99FB-4723-8C9E-FC2DC6A84C52}" type="slidenum">
              <a:rPr lang="en-GB" smtClean="0"/>
              <a:t>‹#›</a:t>
            </a:fld>
            <a:endParaRPr lang="en-GB"/>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A59DA9E6-8490-4AC5-B187-FBA77CD92277}" type="datetimeFigureOut">
              <a:rPr lang="en-GB" smtClean="0"/>
              <a:t>16/09/2013</a:t>
            </a:fld>
            <a:endParaRPr lang="en-GB"/>
          </a:p>
        </p:txBody>
      </p:sp>
      <p:sp>
        <p:nvSpPr>
          <p:cNvPr id="9" name="Slide Number Placeholder 8"/>
          <p:cNvSpPr>
            <a:spLocks noGrp="1"/>
          </p:cNvSpPr>
          <p:nvPr>
            <p:ph type="sldNum" sz="quarter" idx="11"/>
          </p:nvPr>
        </p:nvSpPr>
        <p:spPr/>
        <p:txBody>
          <a:bodyPr/>
          <a:lstStyle/>
          <a:p>
            <a:fld id="{7A0311F8-99FB-4723-8C9E-FC2DC6A84C52}" type="slidenum">
              <a:rPr lang="en-GB" smtClean="0"/>
              <a:t>‹#›</a:t>
            </a:fld>
            <a:endParaRPr lang="en-GB"/>
          </a:p>
        </p:txBody>
      </p:sp>
      <p:sp>
        <p:nvSpPr>
          <p:cNvPr id="10" name="Footer Placeholder 9"/>
          <p:cNvSpPr>
            <a:spLocks noGrp="1"/>
          </p:cNvSpPr>
          <p:nvPr>
            <p:ph type="ftr" sz="quarter" idx="12"/>
          </p:nvPr>
        </p:nvSpPr>
        <p:spPr/>
        <p:txBody>
          <a:bodyPr/>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7A0311F8-99FB-4723-8C9E-FC2DC6A84C52}" type="slidenum">
              <a:rPr lang="en-GB" smtClean="0"/>
              <a:t>‹#›</a:t>
            </a:fld>
            <a:endParaRPr lang="en-GB"/>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GB"/>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A59DA9E6-8490-4AC5-B187-FBA77CD92277}" type="datetimeFigureOut">
              <a:rPr lang="en-GB" smtClean="0"/>
              <a:t>16/09/2013</a:t>
            </a:fld>
            <a:endParaRPr lang="en-GB"/>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hyperlink" Target="https://www.dur.ac.uk/writingacrossboundaries/"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hyperlink" Target="http://www.lse.ac.uk/media@lse/research/EUKidsOnline/BestPracticeGuide/FAQ35.aspx"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GB" sz="3600" dirty="0" smtClean="0"/>
              <a:t>Results: </a:t>
            </a:r>
            <a:br>
              <a:rPr lang="en-GB" sz="3600" dirty="0" smtClean="0"/>
            </a:br>
            <a:r>
              <a:rPr lang="en-GB" sz="3600" dirty="0" smtClean="0"/>
              <a:t>Describing </a:t>
            </a:r>
            <a:r>
              <a:rPr lang="en-GB" sz="3600" dirty="0" smtClean="0">
                <a:solidFill>
                  <a:srgbClr val="FF0000"/>
                </a:solidFill>
              </a:rPr>
              <a:t>Qualitative</a:t>
            </a:r>
            <a:r>
              <a:rPr lang="en-GB" sz="3600" dirty="0" smtClean="0"/>
              <a:t> Data</a:t>
            </a:r>
            <a:endParaRPr lang="en-GB" sz="3600" dirty="0"/>
          </a:p>
        </p:txBody>
      </p:sp>
      <p:sp>
        <p:nvSpPr>
          <p:cNvPr id="5" name="Content Placeholder 4"/>
          <p:cNvSpPr>
            <a:spLocks noGrp="1"/>
          </p:cNvSpPr>
          <p:nvPr>
            <p:ph idx="1"/>
          </p:nvPr>
        </p:nvSpPr>
        <p:spPr/>
        <p:txBody>
          <a:bodyPr/>
          <a:lstStyle/>
          <a:p>
            <a:pPr marL="571500" indent="-457200">
              <a:buFont typeface="+mj-lt"/>
              <a:buAutoNum type="arabicPeriod"/>
            </a:pPr>
            <a:endParaRPr lang="en-GB" dirty="0" smtClean="0"/>
          </a:p>
          <a:p>
            <a:pPr marL="571500" indent="-457200">
              <a:buFont typeface="+mj-lt"/>
              <a:buAutoNum type="arabicPeriod"/>
            </a:pPr>
            <a:r>
              <a:rPr lang="en-GB" dirty="0" smtClean="0"/>
              <a:t>What kinds of data?</a:t>
            </a:r>
          </a:p>
          <a:p>
            <a:pPr marL="571500" indent="-457200">
              <a:buFont typeface="+mj-lt"/>
              <a:buAutoNum type="arabicPeriod"/>
            </a:pPr>
            <a:endParaRPr lang="en-GB" dirty="0"/>
          </a:p>
          <a:p>
            <a:pPr marL="571500" indent="-457200">
              <a:buFont typeface="+mj-lt"/>
              <a:buAutoNum type="arabicPeriod"/>
            </a:pPr>
            <a:r>
              <a:rPr lang="en-GB" dirty="0" smtClean="0"/>
              <a:t>A key difference between writing reports and papers</a:t>
            </a:r>
          </a:p>
          <a:p>
            <a:pPr marL="868680" lvl="1" indent="-457200">
              <a:buFont typeface="+mj-lt"/>
              <a:buAutoNum type="arabicPeriod"/>
            </a:pPr>
            <a:r>
              <a:rPr lang="en-GB" dirty="0" smtClean="0"/>
              <a:t>You cannot simply ‘present data’ for a refereed journal </a:t>
            </a:r>
          </a:p>
          <a:p>
            <a:pPr marL="571500" indent="-457200">
              <a:buFont typeface="+mj-lt"/>
              <a:buAutoNum type="arabicPeriod"/>
            </a:pPr>
            <a:endParaRPr lang="en-GB" dirty="0"/>
          </a:p>
          <a:p>
            <a:pPr marL="571500" indent="-457200">
              <a:buFont typeface="+mj-lt"/>
              <a:buAutoNum type="arabicPeriod"/>
            </a:pPr>
            <a:r>
              <a:rPr lang="en-GB" dirty="0" smtClean="0"/>
              <a:t>Organizing data </a:t>
            </a:r>
          </a:p>
          <a:p>
            <a:pPr marL="868680" lvl="1" indent="-457200">
              <a:buFont typeface="+mj-lt"/>
              <a:buAutoNum type="arabicPeriod"/>
            </a:pPr>
            <a:r>
              <a:rPr lang="en-GB" dirty="0" smtClean="0"/>
              <a:t>Organizing v. Analysing</a:t>
            </a:r>
          </a:p>
          <a:p>
            <a:pPr marL="868680" lvl="1" indent="-457200">
              <a:buFont typeface="+mj-lt"/>
              <a:buAutoNum type="arabicPeriod"/>
            </a:pPr>
            <a:endParaRPr lang="en-GB" dirty="0"/>
          </a:p>
          <a:p>
            <a:pPr marL="571500" indent="-457200">
              <a:buFont typeface="+mj-lt"/>
              <a:buAutoNum type="arabicPeriod"/>
            </a:pPr>
            <a:r>
              <a:rPr lang="en-GB" dirty="0" smtClean="0"/>
              <a:t>What should a ‘Results’ section include?</a:t>
            </a:r>
          </a:p>
          <a:p>
            <a:pPr marL="571500" indent="-457200">
              <a:buFont typeface="+mj-lt"/>
              <a:buAutoNum type="arabicPeriod"/>
            </a:pPr>
            <a:endParaRPr lang="en-GB" dirty="0"/>
          </a:p>
          <a:p>
            <a:pPr marL="571500" indent="-457200">
              <a:buFont typeface="+mj-lt"/>
              <a:buAutoNum type="arabicPeriod"/>
            </a:pPr>
            <a:r>
              <a:rPr lang="en-GB" dirty="0" smtClean="0"/>
              <a:t>Use of verbatim quotations</a:t>
            </a:r>
            <a:endParaRPr lang="en-GB" dirty="0"/>
          </a:p>
          <a:p>
            <a:endParaRPr lang="en-GB" dirty="0" smtClean="0"/>
          </a:p>
          <a:p>
            <a:endParaRPr lang="en-GB" dirty="0"/>
          </a:p>
          <a:p>
            <a:endParaRPr lang="en-GB" dirty="0"/>
          </a:p>
        </p:txBody>
      </p:sp>
    </p:spTree>
    <p:extLst>
      <p:ext uri="{BB962C8B-B14F-4D97-AF65-F5344CB8AC3E}">
        <p14:creationId xmlns:p14="http://schemas.microsoft.com/office/powerpoint/2010/main" val="9837163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3600" dirty="0" smtClean="0"/>
              <a:t>A useful link</a:t>
            </a:r>
            <a:endParaRPr lang="en-GB" sz="3600" dirty="0"/>
          </a:p>
        </p:txBody>
      </p:sp>
      <p:sp>
        <p:nvSpPr>
          <p:cNvPr id="3" name="Content Placeholder 2"/>
          <p:cNvSpPr>
            <a:spLocks noGrp="1"/>
          </p:cNvSpPr>
          <p:nvPr>
            <p:ph idx="1"/>
          </p:nvPr>
        </p:nvSpPr>
        <p:spPr/>
        <p:txBody>
          <a:bodyPr/>
          <a:lstStyle/>
          <a:p>
            <a:r>
              <a:rPr lang="en-GB" dirty="0">
                <a:hlinkClick r:id="rId2"/>
              </a:rPr>
              <a:t>https://www.dur.ac.uk/writingacrossboundaries</a:t>
            </a:r>
            <a:r>
              <a:rPr lang="en-GB" dirty="0" smtClean="0">
                <a:hlinkClick r:id="rId2"/>
              </a:rPr>
              <a:t>/</a:t>
            </a:r>
            <a:endParaRPr lang="en-GB" dirty="0" smtClean="0"/>
          </a:p>
          <a:p>
            <a:endParaRPr lang="en-GB" dirty="0"/>
          </a:p>
        </p:txBody>
      </p:sp>
    </p:spTree>
    <p:extLst>
      <p:ext uri="{BB962C8B-B14F-4D97-AF65-F5344CB8AC3E}">
        <p14:creationId xmlns:p14="http://schemas.microsoft.com/office/powerpoint/2010/main" val="5669425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7826" name="Picture 2"/>
          <p:cNvPicPr>
            <a:picLocks noChangeAspect="1" noChangeArrowheads="1"/>
          </p:cNvPicPr>
          <p:nvPr/>
        </p:nvPicPr>
        <p:blipFill>
          <a:blip r:embed="rId2" cstate="print"/>
          <a:srcRect/>
          <a:stretch>
            <a:fillRect/>
          </a:stretch>
        </p:blipFill>
        <p:spPr bwMode="auto">
          <a:xfrm>
            <a:off x="0" y="0"/>
            <a:ext cx="12192000" cy="9753600"/>
          </a:xfrm>
          <a:prstGeom prst="rect">
            <a:avLst/>
          </a:prstGeom>
          <a:noFill/>
          <a:ln w="9525">
            <a:noFill/>
            <a:miter lim="800000"/>
            <a:headEnd/>
            <a:tailEnd/>
          </a:ln>
        </p:spPr>
      </p:pic>
    </p:spTree>
    <p:extLst>
      <p:ext uri="{BB962C8B-B14F-4D97-AF65-F5344CB8AC3E}">
        <p14:creationId xmlns:p14="http://schemas.microsoft.com/office/powerpoint/2010/main" val="33348536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GB" sz="3600" dirty="0" smtClean="0"/>
              <a:t>What kinds of qualitative data?</a:t>
            </a:r>
            <a:endParaRPr lang="en-GB" sz="3600" dirty="0"/>
          </a:p>
        </p:txBody>
      </p:sp>
      <p:sp>
        <p:nvSpPr>
          <p:cNvPr id="5" name="Content Placeholder 4"/>
          <p:cNvSpPr>
            <a:spLocks noGrp="1"/>
          </p:cNvSpPr>
          <p:nvPr>
            <p:ph idx="1"/>
          </p:nvPr>
        </p:nvSpPr>
        <p:spPr/>
        <p:txBody>
          <a:bodyPr>
            <a:normAutofit fontScale="92500" lnSpcReduction="10000"/>
          </a:bodyPr>
          <a:lstStyle/>
          <a:p>
            <a:pPr>
              <a:lnSpc>
                <a:spcPct val="150000"/>
              </a:lnSpc>
            </a:pPr>
            <a:r>
              <a:rPr lang="en-GB" dirty="0" smtClean="0"/>
              <a:t>Interviews/ Focus Groups</a:t>
            </a:r>
          </a:p>
          <a:p>
            <a:pPr>
              <a:lnSpc>
                <a:spcPct val="150000"/>
              </a:lnSpc>
            </a:pPr>
            <a:r>
              <a:rPr lang="en-GB" dirty="0" smtClean="0"/>
              <a:t>Fieldwork conversations (individual/group)</a:t>
            </a:r>
          </a:p>
          <a:p>
            <a:pPr>
              <a:lnSpc>
                <a:spcPct val="150000"/>
              </a:lnSpc>
            </a:pPr>
            <a:r>
              <a:rPr lang="en-GB" dirty="0" smtClean="0"/>
              <a:t>Diary Observations (brief/extended, public/ private)</a:t>
            </a:r>
          </a:p>
          <a:p>
            <a:pPr>
              <a:lnSpc>
                <a:spcPct val="150000"/>
              </a:lnSpc>
            </a:pPr>
            <a:r>
              <a:rPr lang="en-GB" dirty="0" smtClean="0"/>
              <a:t>Documents (policy descriptions, procedures, records of activity)</a:t>
            </a:r>
          </a:p>
          <a:p>
            <a:endParaRPr lang="en-GB" dirty="0" smtClean="0"/>
          </a:p>
          <a:p>
            <a:pPr marL="114300" indent="0">
              <a:buNone/>
            </a:pPr>
            <a:r>
              <a:rPr lang="en-GB" dirty="0" smtClean="0"/>
              <a:t>In each case…</a:t>
            </a:r>
            <a:endParaRPr lang="en-GB" dirty="0"/>
          </a:p>
          <a:p>
            <a:pPr>
              <a:buFont typeface="Wingdings"/>
              <a:buChar char="Ø"/>
            </a:pPr>
            <a:r>
              <a:rPr lang="en-GB" dirty="0" smtClean="0"/>
              <a:t>Data as text</a:t>
            </a:r>
          </a:p>
          <a:p>
            <a:pPr>
              <a:buFont typeface="Wingdings"/>
              <a:buChar char="Ø"/>
            </a:pPr>
            <a:r>
              <a:rPr lang="en-GB" dirty="0" smtClean="0"/>
              <a:t>Data as narrative</a:t>
            </a:r>
          </a:p>
          <a:p>
            <a:pPr>
              <a:buFont typeface="Wingdings"/>
              <a:buChar char="Ø"/>
            </a:pPr>
            <a:r>
              <a:rPr lang="en-GB" dirty="0" smtClean="0"/>
              <a:t>No tests of significance, validity, reliability</a:t>
            </a:r>
          </a:p>
          <a:p>
            <a:pPr>
              <a:buFont typeface="Wingdings"/>
              <a:buChar char="Ø"/>
            </a:pPr>
            <a:r>
              <a:rPr lang="en-GB" dirty="0" smtClean="0">
                <a:solidFill>
                  <a:srgbClr val="FF0000"/>
                </a:solidFill>
              </a:rPr>
              <a:t>Meaning</a:t>
            </a:r>
            <a:r>
              <a:rPr lang="en-GB" dirty="0" smtClean="0"/>
              <a:t> and significance have to be </a:t>
            </a:r>
            <a:r>
              <a:rPr lang="en-GB" dirty="0" smtClean="0">
                <a:solidFill>
                  <a:srgbClr val="FF0000"/>
                </a:solidFill>
              </a:rPr>
              <a:t>constructed</a:t>
            </a:r>
          </a:p>
          <a:p>
            <a:pPr>
              <a:buFont typeface="Wingdings"/>
              <a:buChar char="Ø"/>
            </a:pPr>
            <a:r>
              <a:rPr lang="en-GB" dirty="0" smtClean="0"/>
              <a:t>Robustness through: consistency of evidence, case study detail, triangulation of sources</a:t>
            </a:r>
          </a:p>
          <a:p>
            <a:endParaRPr lang="en-GB" dirty="0"/>
          </a:p>
          <a:p>
            <a:pPr marL="114300" indent="0">
              <a:buNone/>
            </a:pPr>
            <a:endParaRPr lang="en-GB" dirty="0" smtClean="0"/>
          </a:p>
          <a:p>
            <a:endParaRPr lang="en-GB" dirty="0"/>
          </a:p>
          <a:p>
            <a:endParaRPr lang="en-GB" dirty="0" smtClean="0"/>
          </a:p>
          <a:p>
            <a:endParaRPr lang="en-GB" dirty="0"/>
          </a:p>
          <a:p>
            <a:endParaRPr lang="en-GB" dirty="0"/>
          </a:p>
        </p:txBody>
      </p:sp>
    </p:spTree>
    <p:extLst>
      <p:ext uri="{BB962C8B-B14F-4D97-AF65-F5344CB8AC3E}">
        <p14:creationId xmlns:p14="http://schemas.microsoft.com/office/powerpoint/2010/main" val="20600004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2800" dirty="0" smtClean="0"/>
              <a:t>You cannot simply present data for a refereed journal</a:t>
            </a:r>
            <a:endParaRPr lang="en-GB" sz="2800" dirty="0"/>
          </a:p>
        </p:txBody>
      </p:sp>
      <p:sp>
        <p:nvSpPr>
          <p:cNvPr id="3" name="Content Placeholder 2"/>
          <p:cNvSpPr>
            <a:spLocks noGrp="1"/>
          </p:cNvSpPr>
          <p:nvPr>
            <p:ph idx="1"/>
          </p:nvPr>
        </p:nvSpPr>
        <p:spPr/>
        <p:txBody>
          <a:bodyPr/>
          <a:lstStyle/>
          <a:p>
            <a:r>
              <a:rPr lang="en-GB" dirty="0" smtClean="0">
                <a:solidFill>
                  <a:srgbClr val="FF0000"/>
                </a:solidFill>
              </a:rPr>
              <a:t>Reports</a:t>
            </a:r>
            <a:r>
              <a:rPr lang="en-GB" dirty="0" smtClean="0"/>
              <a:t> v </a:t>
            </a:r>
            <a:r>
              <a:rPr lang="en-GB" dirty="0" smtClean="0">
                <a:solidFill>
                  <a:srgbClr val="FF0000"/>
                </a:solidFill>
              </a:rPr>
              <a:t>Papers</a:t>
            </a:r>
          </a:p>
          <a:p>
            <a:pPr lvl="1"/>
            <a:r>
              <a:rPr lang="en-GB" dirty="0" smtClean="0"/>
              <a:t>Different purpose, different criteria</a:t>
            </a:r>
          </a:p>
          <a:p>
            <a:pPr lvl="1"/>
            <a:endParaRPr lang="en-GB" dirty="0" smtClean="0"/>
          </a:p>
          <a:p>
            <a:pPr lvl="1"/>
            <a:r>
              <a:rPr lang="en-GB" dirty="0" smtClean="0"/>
              <a:t>For reports: summarise what you did, and what you found for funding bodies, plus an indication of significance</a:t>
            </a:r>
          </a:p>
          <a:p>
            <a:pPr lvl="1"/>
            <a:endParaRPr lang="en-GB" dirty="0" smtClean="0"/>
          </a:p>
          <a:p>
            <a:pPr lvl="1"/>
            <a:r>
              <a:rPr lang="en-GB" dirty="0" smtClean="0"/>
              <a:t>For journal papers: originality, rigour, significance are crucial…</a:t>
            </a:r>
          </a:p>
          <a:p>
            <a:pPr lvl="2">
              <a:buFont typeface="Wingdings"/>
              <a:buChar char="Ø"/>
            </a:pPr>
            <a:r>
              <a:rPr lang="en-GB" dirty="0" smtClean="0"/>
              <a:t>Contributing to debates, or initiating new debate (literature)</a:t>
            </a:r>
          </a:p>
          <a:p>
            <a:pPr lvl="2">
              <a:buFont typeface="Wingdings"/>
              <a:buChar char="Ø"/>
            </a:pPr>
            <a:r>
              <a:rPr lang="en-GB" dirty="0" smtClean="0"/>
              <a:t>Like entering a conversation (or starting a new one) </a:t>
            </a:r>
          </a:p>
          <a:p>
            <a:pPr lvl="2">
              <a:buFont typeface="Wingdings"/>
              <a:buChar char="Ø"/>
            </a:pPr>
            <a:r>
              <a:rPr lang="en-GB" dirty="0" smtClean="0"/>
              <a:t>What are you saying that is new?</a:t>
            </a:r>
          </a:p>
          <a:p>
            <a:pPr lvl="2">
              <a:buFont typeface="Wingdings"/>
              <a:buChar char="Ø"/>
            </a:pPr>
            <a:r>
              <a:rPr lang="en-GB" dirty="0" smtClean="0"/>
              <a:t>Can you defend your claims? (suggestive or persuasive)</a:t>
            </a:r>
          </a:p>
          <a:p>
            <a:pPr lvl="2">
              <a:buFont typeface="Wingdings"/>
              <a:buChar char="Ø"/>
            </a:pPr>
            <a:r>
              <a:rPr lang="en-GB" dirty="0" smtClean="0"/>
              <a:t>Requires you to frame an argument: explanation/ interpretation</a:t>
            </a:r>
          </a:p>
          <a:p>
            <a:pPr lvl="2">
              <a:buFont typeface="Wingdings"/>
              <a:buChar char="Ø"/>
            </a:pPr>
            <a:endParaRPr lang="en-GB" dirty="0" smtClean="0"/>
          </a:p>
          <a:p>
            <a:pPr lvl="1"/>
            <a:endParaRPr lang="en-GB" dirty="0"/>
          </a:p>
          <a:p>
            <a:endParaRPr lang="en-GB" dirty="0"/>
          </a:p>
        </p:txBody>
      </p:sp>
    </p:spTree>
    <p:extLst>
      <p:ext uri="{BB962C8B-B14F-4D97-AF65-F5344CB8AC3E}">
        <p14:creationId xmlns:p14="http://schemas.microsoft.com/office/powerpoint/2010/main" val="13429527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3600" dirty="0" smtClean="0"/>
              <a:t>Organizing your data</a:t>
            </a:r>
            <a:endParaRPr lang="en-GB" sz="3600" dirty="0"/>
          </a:p>
        </p:txBody>
      </p:sp>
      <p:sp>
        <p:nvSpPr>
          <p:cNvPr id="3" name="Content Placeholder 2"/>
          <p:cNvSpPr>
            <a:spLocks noGrp="1"/>
          </p:cNvSpPr>
          <p:nvPr>
            <p:ph idx="1"/>
          </p:nvPr>
        </p:nvSpPr>
        <p:spPr/>
        <p:txBody>
          <a:bodyPr>
            <a:normAutofit lnSpcReduction="10000"/>
          </a:bodyPr>
          <a:lstStyle/>
          <a:p>
            <a:r>
              <a:rPr lang="en-GB" dirty="0" smtClean="0"/>
              <a:t>Framing an argument requires organizational devices: such as</a:t>
            </a:r>
          </a:p>
          <a:p>
            <a:pPr lvl="1"/>
            <a:r>
              <a:rPr lang="en-GB" dirty="0" smtClean="0"/>
              <a:t>Chronology (including before &amp; after, life stage)</a:t>
            </a:r>
          </a:p>
          <a:p>
            <a:pPr lvl="1"/>
            <a:r>
              <a:rPr lang="en-GB" dirty="0" smtClean="0"/>
              <a:t>Top down v. bottom up (state/ government perspectives v. citizen perspectives; elites v. non-elites)</a:t>
            </a:r>
          </a:p>
          <a:p>
            <a:pPr lvl="1"/>
            <a:r>
              <a:rPr lang="en-GB" dirty="0" smtClean="0"/>
              <a:t>Biomedicine v. ‘traditional’ healing</a:t>
            </a:r>
          </a:p>
          <a:p>
            <a:pPr lvl="1"/>
            <a:r>
              <a:rPr lang="en-GB" dirty="0" smtClean="0"/>
              <a:t>Walt &amp; Gilson’s four components of health policy</a:t>
            </a:r>
          </a:p>
          <a:p>
            <a:pPr lvl="2"/>
            <a:r>
              <a:rPr lang="en-GB" dirty="0" smtClean="0"/>
              <a:t>Content, Actors, Context, Process</a:t>
            </a:r>
          </a:p>
          <a:p>
            <a:pPr lvl="2"/>
            <a:endParaRPr lang="en-GB" dirty="0"/>
          </a:p>
          <a:p>
            <a:r>
              <a:rPr lang="en-GB" dirty="0" smtClean="0"/>
              <a:t>These are simply building blocks</a:t>
            </a:r>
          </a:p>
          <a:p>
            <a:pPr lvl="1"/>
            <a:r>
              <a:rPr lang="en-GB" dirty="0" smtClean="0"/>
              <a:t>necessary but not sufficient ingredients of analysis</a:t>
            </a:r>
          </a:p>
          <a:p>
            <a:pPr lvl="1"/>
            <a:endParaRPr lang="en-GB" dirty="0" smtClean="0"/>
          </a:p>
          <a:p>
            <a:r>
              <a:rPr lang="en-GB" dirty="0" smtClean="0"/>
              <a:t>Analysis requires:</a:t>
            </a:r>
          </a:p>
          <a:p>
            <a:pPr lvl="1">
              <a:buFont typeface="Wingdings"/>
              <a:buChar char="Ø"/>
            </a:pPr>
            <a:r>
              <a:rPr lang="en-GB" dirty="0" smtClean="0"/>
              <a:t>Identify key themes</a:t>
            </a:r>
          </a:p>
          <a:p>
            <a:pPr lvl="1">
              <a:buFont typeface="Wingdings"/>
              <a:buChar char="Ø"/>
            </a:pPr>
            <a:r>
              <a:rPr lang="en-GB" dirty="0" smtClean="0"/>
              <a:t>Utilise or critique key concepts </a:t>
            </a:r>
          </a:p>
          <a:p>
            <a:endParaRPr lang="en-GB" dirty="0"/>
          </a:p>
          <a:p>
            <a:endParaRPr lang="en-GB" dirty="0"/>
          </a:p>
        </p:txBody>
      </p:sp>
    </p:spTree>
    <p:extLst>
      <p:ext uri="{BB962C8B-B14F-4D97-AF65-F5344CB8AC3E}">
        <p14:creationId xmlns:p14="http://schemas.microsoft.com/office/powerpoint/2010/main" val="26641038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342900" lvl="0" indent="-228600" algn="ctr">
              <a:spcBef>
                <a:spcPct val="20000"/>
              </a:spcBef>
            </a:pPr>
            <a:r>
              <a:rPr lang="en-GB" sz="2800" dirty="0" smtClean="0"/>
              <a:t>What should a ‘Results’ section include?</a:t>
            </a:r>
            <a:br>
              <a:rPr lang="en-GB" sz="2800" dirty="0" smtClean="0"/>
            </a:br>
            <a:r>
              <a:rPr lang="en-GB" sz="2200" spc="0" dirty="0">
                <a:solidFill>
                  <a:srgbClr val="FF0000"/>
                </a:solidFill>
                <a:latin typeface="Calibri"/>
              </a:rPr>
              <a:t>Not all qualitative journals &amp; papers identify a ‘Results’ </a:t>
            </a:r>
            <a:r>
              <a:rPr lang="en-GB" sz="2200" spc="0" dirty="0" smtClean="0">
                <a:solidFill>
                  <a:srgbClr val="FF0000"/>
                </a:solidFill>
                <a:latin typeface="Calibri"/>
              </a:rPr>
              <a:t>section</a:t>
            </a:r>
            <a:br>
              <a:rPr lang="en-GB" sz="2200" spc="0" dirty="0" smtClean="0">
                <a:solidFill>
                  <a:srgbClr val="FF0000"/>
                </a:solidFill>
                <a:latin typeface="Calibri"/>
              </a:rPr>
            </a:br>
            <a:r>
              <a:rPr lang="en-GB" sz="2000" spc="0" dirty="0" smtClean="0">
                <a:latin typeface="Calibri"/>
              </a:rPr>
              <a:t>Two examples</a:t>
            </a:r>
            <a:r>
              <a:rPr lang="en-GB" sz="2000" spc="0" dirty="0">
                <a:latin typeface="Calibri"/>
              </a:rPr>
              <a:t/>
            </a:r>
            <a:br>
              <a:rPr lang="en-GB" sz="2000" spc="0" dirty="0">
                <a:latin typeface="Calibri"/>
              </a:rPr>
            </a:br>
            <a:endParaRPr lang="en-GB" sz="2000" dirty="0"/>
          </a:p>
        </p:txBody>
      </p:sp>
      <p:sp>
        <p:nvSpPr>
          <p:cNvPr id="3" name="Content Placeholder 2"/>
          <p:cNvSpPr>
            <a:spLocks noGrp="1"/>
          </p:cNvSpPr>
          <p:nvPr>
            <p:ph sz="half" idx="1"/>
          </p:nvPr>
        </p:nvSpPr>
        <p:spPr/>
        <p:txBody>
          <a:bodyPr>
            <a:noAutofit/>
          </a:bodyPr>
          <a:lstStyle/>
          <a:p>
            <a:pPr marL="114300" lvl="0" indent="0">
              <a:spcBef>
                <a:spcPts val="0"/>
              </a:spcBef>
              <a:buClr>
                <a:srgbClr val="31B6FD"/>
              </a:buClr>
              <a:buNone/>
            </a:pPr>
            <a:r>
              <a:rPr lang="en-GB" sz="1600" dirty="0" smtClean="0">
                <a:solidFill>
                  <a:prstClr val="black"/>
                </a:solidFill>
              </a:rPr>
              <a:t>Lambert</a:t>
            </a:r>
            <a:r>
              <a:rPr lang="en-GB" sz="1600" dirty="0">
                <a:solidFill>
                  <a:prstClr val="black"/>
                </a:solidFill>
              </a:rPr>
              <a:t>, Helen. (2012) Medical pluralism and medical marginality: Bone doctors and the selective legitimation of therapeutic expertise in India. </a:t>
            </a:r>
            <a:r>
              <a:rPr lang="it-IT" sz="1600" i="1" dirty="0">
                <a:solidFill>
                  <a:prstClr val="black"/>
                </a:solidFill>
              </a:rPr>
              <a:t>Social Science &amp; Medicine </a:t>
            </a:r>
            <a:r>
              <a:rPr lang="it-IT" sz="1600" dirty="0">
                <a:solidFill>
                  <a:prstClr val="black"/>
                </a:solidFill>
              </a:rPr>
              <a:t>74: </a:t>
            </a:r>
            <a:r>
              <a:rPr lang="it-IT" sz="1600" dirty="0" smtClean="0">
                <a:solidFill>
                  <a:prstClr val="black"/>
                </a:solidFill>
              </a:rPr>
              <a:t>1029-1036</a:t>
            </a:r>
          </a:p>
          <a:p>
            <a:pPr marL="114300" lvl="0" indent="0">
              <a:spcBef>
                <a:spcPts val="0"/>
              </a:spcBef>
              <a:buClr>
                <a:srgbClr val="31B6FD"/>
              </a:buClr>
              <a:buNone/>
            </a:pPr>
            <a:endParaRPr lang="en-GB" sz="1600" dirty="0">
              <a:solidFill>
                <a:prstClr val="black"/>
              </a:solidFill>
            </a:endParaRPr>
          </a:p>
          <a:p>
            <a:pPr>
              <a:spcBef>
                <a:spcPts val="0"/>
              </a:spcBef>
            </a:pPr>
            <a:r>
              <a:rPr lang="en-GB" sz="1700" dirty="0" smtClean="0"/>
              <a:t>Introduction</a:t>
            </a:r>
          </a:p>
          <a:p>
            <a:pPr>
              <a:spcBef>
                <a:spcPts val="0"/>
              </a:spcBef>
            </a:pPr>
            <a:r>
              <a:rPr lang="en-GB" sz="1700" dirty="0" smtClean="0"/>
              <a:t>Methods</a:t>
            </a:r>
          </a:p>
          <a:p>
            <a:pPr>
              <a:spcBef>
                <a:spcPts val="0"/>
              </a:spcBef>
            </a:pPr>
            <a:r>
              <a:rPr lang="en-GB" sz="1700" b="1" dirty="0" smtClean="0">
                <a:solidFill>
                  <a:srgbClr val="FF0000"/>
                </a:solidFill>
              </a:rPr>
              <a:t>The origins of specialist expertise</a:t>
            </a:r>
          </a:p>
          <a:p>
            <a:pPr>
              <a:spcBef>
                <a:spcPts val="0"/>
              </a:spcBef>
            </a:pPr>
            <a:r>
              <a:rPr lang="en-GB" sz="1700" b="1" dirty="0" smtClean="0">
                <a:solidFill>
                  <a:srgbClr val="FF0000"/>
                </a:solidFill>
              </a:rPr>
              <a:t>Bone doctoring as contemporary occupation</a:t>
            </a:r>
          </a:p>
          <a:p>
            <a:pPr>
              <a:spcBef>
                <a:spcPts val="0"/>
              </a:spcBef>
            </a:pPr>
            <a:r>
              <a:rPr lang="en-GB" sz="1700" b="1" dirty="0" smtClean="0">
                <a:solidFill>
                  <a:srgbClr val="FF0000"/>
                </a:solidFill>
              </a:rPr>
              <a:t>Reputation, legitimation and the ambiguity of expertise</a:t>
            </a:r>
          </a:p>
          <a:p>
            <a:pPr>
              <a:spcBef>
                <a:spcPts val="0"/>
              </a:spcBef>
            </a:pPr>
            <a:r>
              <a:rPr lang="en-GB" sz="1700" b="1" dirty="0" smtClean="0">
                <a:solidFill>
                  <a:srgbClr val="FF0000"/>
                </a:solidFill>
              </a:rPr>
              <a:t>The grounds of expertise and its selective legitimation</a:t>
            </a:r>
          </a:p>
          <a:p>
            <a:pPr>
              <a:spcBef>
                <a:spcPts val="0"/>
              </a:spcBef>
            </a:pPr>
            <a:r>
              <a:rPr lang="en-GB" sz="1700" b="1" dirty="0" smtClean="0">
                <a:solidFill>
                  <a:srgbClr val="FF0000"/>
                </a:solidFill>
              </a:rPr>
              <a:t>Professional regulation and the </a:t>
            </a:r>
            <a:r>
              <a:rPr lang="en-GB" sz="1700" b="1" dirty="0" err="1" smtClean="0">
                <a:solidFill>
                  <a:srgbClr val="FF0000"/>
                </a:solidFill>
              </a:rPr>
              <a:t>delegitimation</a:t>
            </a:r>
            <a:r>
              <a:rPr lang="en-GB" sz="1700" b="1" dirty="0" smtClean="0">
                <a:solidFill>
                  <a:srgbClr val="FF0000"/>
                </a:solidFill>
              </a:rPr>
              <a:t> of </a:t>
            </a:r>
            <a:r>
              <a:rPr lang="en-GB" sz="1700" b="1" dirty="0" err="1" smtClean="0">
                <a:solidFill>
                  <a:srgbClr val="FF0000"/>
                </a:solidFill>
              </a:rPr>
              <a:t>performative</a:t>
            </a:r>
            <a:r>
              <a:rPr lang="en-GB" sz="1700" b="1" dirty="0" smtClean="0">
                <a:solidFill>
                  <a:srgbClr val="FF0000"/>
                </a:solidFill>
              </a:rPr>
              <a:t> expertise</a:t>
            </a:r>
          </a:p>
          <a:p>
            <a:pPr>
              <a:spcBef>
                <a:spcPts val="0"/>
              </a:spcBef>
            </a:pPr>
            <a:r>
              <a:rPr lang="en-GB" sz="1700" dirty="0" smtClean="0"/>
              <a:t>Conclusion</a:t>
            </a:r>
          </a:p>
          <a:p>
            <a:endParaRPr lang="en-GB" sz="1700" dirty="0"/>
          </a:p>
          <a:p>
            <a:endParaRPr lang="en-GB" sz="1700" dirty="0"/>
          </a:p>
        </p:txBody>
      </p:sp>
      <p:sp>
        <p:nvSpPr>
          <p:cNvPr id="4" name="Content Placeholder 3"/>
          <p:cNvSpPr>
            <a:spLocks noGrp="1"/>
          </p:cNvSpPr>
          <p:nvPr>
            <p:ph sz="half" idx="2"/>
          </p:nvPr>
        </p:nvSpPr>
        <p:spPr/>
        <p:txBody>
          <a:bodyPr>
            <a:normAutofit/>
          </a:bodyPr>
          <a:lstStyle/>
          <a:p>
            <a:pPr marL="114300" indent="0">
              <a:buNone/>
            </a:pPr>
            <a:r>
              <a:rPr lang="en-GB" sz="1700" dirty="0" err="1" smtClean="0"/>
              <a:t>Awah</a:t>
            </a:r>
            <a:r>
              <a:rPr lang="en-GB" sz="1700" dirty="0" smtClean="0"/>
              <a:t> P. &amp; </a:t>
            </a:r>
            <a:r>
              <a:rPr lang="en-GB" sz="1700" dirty="0" err="1" smtClean="0"/>
              <a:t>Phillimore</a:t>
            </a:r>
            <a:r>
              <a:rPr lang="en-GB" sz="1700" dirty="0" smtClean="0"/>
              <a:t> P. (2008) Diabetes, medicine and modernity in Cameroon. </a:t>
            </a:r>
            <a:r>
              <a:rPr lang="en-GB" sz="1700" i="1" dirty="0" smtClean="0"/>
              <a:t>Africa</a:t>
            </a:r>
            <a:r>
              <a:rPr lang="en-GB" sz="1700" dirty="0" smtClean="0"/>
              <a:t> 78: 475-495</a:t>
            </a:r>
          </a:p>
          <a:p>
            <a:pPr marL="114300" indent="0">
              <a:buNone/>
            </a:pPr>
            <a:endParaRPr lang="en-GB" sz="1700" dirty="0" smtClean="0"/>
          </a:p>
          <a:p>
            <a:r>
              <a:rPr lang="en-GB" sz="1700" dirty="0" smtClean="0"/>
              <a:t>Introduction</a:t>
            </a:r>
          </a:p>
          <a:p>
            <a:r>
              <a:rPr lang="en-GB" sz="1700" dirty="0" smtClean="0"/>
              <a:t>Background (including Methods)</a:t>
            </a:r>
          </a:p>
          <a:p>
            <a:r>
              <a:rPr lang="en-GB" sz="1700" b="1" dirty="0" smtClean="0">
                <a:solidFill>
                  <a:srgbClr val="FF0000"/>
                </a:solidFill>
              </a:rPr>
              <a:t>Diabetes clinics and expectations of ‘compliance’</a:t>
            </a:r>
          </a:p>
          <a:p>
            <a:r>
              <a:rPr lang="en-GB" sz="1700" b="1" dirty="0" smtClean="0">
                <a:solidFill>
                  <a:srgbClr val="FF0000"/>
                </a:solidFill>
              </a:rPr>
              <a:t>Interpreting instructions: patient and family ambivalence</a:t>
            </a:r>
          </a:p>
          <a:p>
            <a:r>
              <a:rPr lang="en-GB" sz="1700" b="1" dirty="0" smtClean="0">
                <a:solidFill>
                  <a:srgbClr val="FF0000"/>
                </a:solidFill>
              </a:rPr>
              <a:t>Seeking different answers: indigenous healing</a:t>
            </a:r>
          </a:p>
          <a:p>
            <a:r>
              <a:rPr lang="en-GB" sz="1700" dirty="0" smtClean="0"/>
              <a:t>Explanation, modernity and credibility</a:t>
            </a:r>
          </a:p>
          <a:p>
            <a:endParaRPr lang="en-GB" dirty="0"/>
          </a:p>
        </p:txBody>
      </p:sp>
    </p:spTree>
    <p:extLst>
      <p:ext uri="{BB962C8B-B14F-4D97-AF65-F5344CB8AC3E}">
        <p14:creationId xmlns:p14="http://schemas.microsoft.com/office/powerpoint/2010/main" val="35260037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3200" dirty="0" smtClean="0"/>
              <a:t>Themes and Direct Quotations</a:t>
            </a:r>
            <a:endParaRPr lang="en-GB" sz="3200" dirty="0"/>
          </a:p>
        </p:txBody>
      </p:sp>
      <p:sp>
        <p:nvSpPr>
          <p:cNvPr id="3" name="Content Placeholder 2"/>
          <p:cNvSpPr>
            <a:spLocks noGrp="1"/>
          </p:cNvSpPr>
          <p:nvPr>
            <p:ph idx="1"/>
          </p:nvPr>
        </p:nvSpPr>
        <p:spPr/>
        <p:txBody>
          <a:bodyPr>
            <a:normAutofit/>
          </a:bodyPr>
          <a:lstStyle/>
          <a:p>
            <a:r>
              <a:rPr lang="en-GB" dirty="0" smtClean="0"/>
              <a:t>“Qualitative </a:t>
            </a:r>
            <a:r>
              <a:rPr lang="en-GB" dirty="0"/>
              <a:t>data analysis is often constructed around themes and so is the reporting. To support the analysis it is common to include direct quotes from for example interviews</a:t>
            </a:r>
            <a:r>
              <a:rPr lang="en-GB" dirty="0" smtClean="0"/>
              <a:t>.”</a:t>
            </a:r>
            <a:r>
              <a:rPr lang="en-GB" dirty="0"/>
              <a:t/>
            </a:r>
            <a:br>
              <a:rPr lang="en-GB" dirty="0"/>
            </a:br>
            <a:r>
              <a:rPr lang="en-GB" dirty="0"/>
              <a:t/>
            </a:r>
            <a:br>
              <a:rPr lang="en-GB" dirty="0"/>
            </a:br>
            <a:r>
              <a:rPr lang="en-GB" sz="1400" dirty="0" smtClean="0">
                <a:hlinkClick r:id="rId2"/>
              </a:rPr>
              <a:t>http</a:t>
            </a:r>
            <a:r>
              <a:rPr lang="en-GB" sz="1400" dirty="0">
                <a:hlinkClick r:id="rId2"/>
              </a:rPr>
              <a:t>://</a:t>
            </a:r>
            <a:r>
              <a:rPr lang="en-GB" sz="1400" dirty="0" smtClean="0">
                <a:hlinkClick r:id="rId2"/>
              </a:rPr>
              <a:t>www.lse.ac.uk/media@lse/research/EUKidsOnline/BestPracticeGuide/FAQ35.aspx</a:t>
            </a:r>
            <a:endParaRPr lang="en-GB" sz="1400" dirty="0" smtClean="0"/>
          </a:p>
          <a:p>
            <a:pPr marL="114300" lvl="0" indent="0">
              <a:buClr>
                <a:srgbClr val="31B6FD"/>
              </a:buClr>
              <a:buNone/>
            </a:pPr>
            <a:endParaRPr lang="en-GB" sz="1400" dirty="0" smtClean="0"/>
          </a:p>
          <a:p>
            <a:pPr marL="114300" lvl="0" indent="0">
              <a:buClr>
                <a:srgbClr val="31B6FD"/>
              </a:buClr>
              <a:buNone/>
            </a:pPr>
            <a:r>
              <a:rPr lang="en-GB" dirty="0" smtClean="0">
                <a:solidFill>
                  <a:prstClr val="black"/>
                </a:solidFill>
              </a:rPr>
              <a:t>Direct quotations </a:t>
            </a:r>
          </a:p>
          <a:p>
            <a:pPr lvl="0">
              <a:buClr>
                <a:srgbClr val="31B6FD"/>
              </a:buClr>
            </a:pPr>
            <a:r>
              <a:rPr lang="en-GB" dirty="0" smtClean="0">
                <a:solidFill>
                  <a:prstClr val="black"/>
                </a:solidFill>
              </a:rPr>
              <a:t>as evidence or explanation</a:t>
            </a:r>
            <a:endParaRPr lang="en-GB" dirty="0">
              <a:solidFill>
                <a:prstClr val="black"/>
              </a:solidFill>
            </a:endParaRPr>
          </a:p>
          <a:p>
            <a:pPr lvl="0">
              <a:buClr>
                <a:srgbClr val="31B6FD"/>
              </a:buClr>
            </a:pPr>
            <a:r>
              <a:rPr lang="en-GB" dirty="0">
                <a:solidFill>
                  <a:prstClr val="black"/>
                </a:solidFill>
              </a:rPr>
              <a:t>as </a:t>
            </a:r>
            <a:r>
              <a:rPr lang="en-GB" dirty="0" smtClean="0">
                <a:solidFill>
                  <a:prstClr val="black"/>
                </a:solidFill>
              </a:rPr>
              <a:t>illustration</a:t>
            </a:r>
            <a:endParaRPr lang="en-GB" dirty="0">
              <a:solidFill>
                <a:prstClr val="black"/>
              </a:solidFill>
            </a:endParaRPr>
          </a:p>
          <a:p>
            <a:pPr lvl="0">
              <a:buClr>
                <a:srgbClr val="31B6FD"/>
              </a:buClr>
            </a:pPr>
            <a:r>
              <a:rPr lang="en-GB" dirty="0">
                <a:solidFill>
                  <a:prstClr val="black"/>
                </a:solidFill>
              </a:rPr>
              <a:t>to deepen </a:t>
            </a:r>
            <a:r>
              <a:rPr lang="en-GB" dirty="0" smtClean="0">
                <a:solidFill>
                  <a:prstClr val="black"/>
                </a:solidFill>
              </a:rPr>
              <a:t>understanding</a:t>
            </a:r>
            <a:endParaRPr lang="en-GB" dirty="0">
              <a:solidFill>
                <a:prstClr val="black"/>
              </a:solidFill>
            </a:endParaRPr>
          </a:p>
          <a:p>
            <a:pPr lvl="0">
              <a:buClr>
                <a:srgbClr val="31B6FD"/>
              </a:buClr>
            </a:pPr>
            <a:r>
              <a:rPr lang="en-GB" dirty="0">
                <a:solidFill>
                  <a:prstClr val="black"/>
                </a:solidFill>
              </a:rPr>
              <a:t>to give participants a </a:t>
            </a:r>
            <a:r>
              <a:rPr lang="en-GB" dirty="0" smtClean="0">
                <a:solidFill>
                  <a:prstClr val="black"/>
                </a:solidFill>
              </a:rPr>
              <a:t>voice</a:t>
            </a:r>
            <a:endParaRPr lang="en-GB" dirty="0">
              <a:solidFill>
                <a:prstClr val="black"/>
              </a:solidFill>
            </a:endParaRPr>
          </a:p>
          <a:p>
            <a:pPr lvl="0">
              <a:buClr>
                <a:srgbClr val="31B6FD"/>
              </a:buClr>
            </a:pPr>
            <a:r>
              <a:rPr lang="en-GB" dirty="0" smtClean="0">
                <a:solidFill>
                  <a:prstClr val="black"/>
                </a:solidFill>
              </a:rPr>
              <a:t>to make text more vivid</a:t>
            </a:r>
            <a:endParaRPr lang="en-GB" dirty="0">
              <a:solidFill>
                <a:prstClr val="black"/>
              </a:solidFill>
            </a:endParaRPr>
          </a:p>
          <a:p>
            <a:endParaRPr lang="en-GB" sz="1400" dirty="0"/>
          </a:p>
        </p:txBody>
      </p:sp>
    </p:spTree>
    <p:extLst>
      <p:ext uri="{BB962C8B-B14F-4D97-AF65-F5344CB8AC3E}">
        <p14:creationId xmlns:p14="http://schemas.microsoft.com/office/powerpoint/2010/main" val="16195776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2800" dirty="0" smtClean="0"/>
              <a:t>Which purpose does a quotation like this have?</a:t>
            </a:r>
            <a:endParaRPr lang="en-GB" sz="2800" dirty="0"/>
          </a:p>
        </p:txBody>
      </p:sp>
      <p:sp>
        <p:nvSpPr>
          <p:cNvPr id="3" name="Content Placeholder 2"/>
          <p:cNvSpPr>
            <a:spLocks noGrp="1"/>
          </p:cNvSpPr>
          <p:nvPr>
            <p:ph idx="1"/>
          </p:nvPr>
        </p:nvSpPr>
        <p:spPr/>
        <p:txBody>
          <a:bodyPr>
            <a:normAutofit fontScale="92500" lnSpcReduction="10000"/>
          </a:bodyPr>
          <a:lstStyle/>
          <a:p>
            <a:pPr marL="114300" lvl="0" indent="0">
              <a:buClr>
                <a:srgbClr val="31B6FD"/>
              </a:buClr>
              <a:buNone/>
            </a:pPr>
            <a:r>
              <a:rPr lang="en-GB" sz="2000" dirty="0" smtClean="0">
                <a:solidFill>
                  <a:prstClr val="black"/>
                </a:solidFill>
              </a:rPr>
              <a:t>From: Lambert</a:t>
            </a:r>
            <a:r>
              <a:rPr lang="en-GB" sz="2000" dirty="0">
                <a:solidFill>
                  <a:prstClr val="black"/>
                </a:solidFill>
              </a:rPr>
              <a:t>, Helen. (2012) Medical pluralism and medical marginality: Bone doctors and the selective legitimation of therapeutic expertise in India. </a:t>
            </a:r>
            <a:r>
              <a:rPr lang="it-IT" sz="2000" i="1" dirty="0">
                <a:solidFill>
                  <a:prstClr val="black"/>
                </a:solidFill>
              </a:rPr>
              <a:t>Social Science &amp; Medicine </a:t>
            </a:r>
            <a:r>
              <a:rPr lang="it-IT" sz="2000" dirty="0">
                <a:solidFill>
                  <a:prstClr val="black"/>
                </a:solidFill>
              </a:rPr>
              <a:t>74: 1029-1036</a:t>
            </a:r>
            <a:endParaRPr lang="en-GB" sz="2000" dirty="0">
              <a:solidFill>
                <a:prstClr val="black"/>
              </a:solidFill>
            </a:endParaRPr>
          </a:p>
          <a:p>
            <a:endParaRPr lang="en-GB" dirty="0"/>
          </a:p>
          <a:p>
            <a:r>
              <a:rPr lang="en-GB" dirty="0" smtClean="0"/>
              <a:t>‘</a:t>
            </a:r>
            <a:r>
              <a:rPr lang="en-GB" dirty="0"/>
              <a:t>What happened is that these people who don’t know </a:t>
            </a:r>
            <a:r>
              <a:rPr lang="en-GB" dirty="0" smtClean="0"/>
              <a:t>anything started </a:t>
            </a:r>
            <a:r>
              <a:rPr lang="en-GB" dirty="0"/>
              <a:t>sitting on the footpath. They pretend to be wrestlers [</a:t>
            </a:r>
            <a:r>
              <a:rPr lang="en-GB" dirty="0" smtClean="0"/>
              <a:t>i.e. bone </a:t>
            </a:r>
            <a:r>
              <a:rPr lang="en-GB" dirty="0"/>
              <a:t>doctors]. They don’t do proper treatment and our </a:t>
            </a:r>
            <a:r>
              <a:rPr lang="en-GB" dirty="0" smtClean="0"/>
              <a:t>name gets </a:t>
            </a:r>
            <a:r>
              <a:rPr lang="en-GB" dirty="0"/>
              <a:t>spoilt. Now I sit here inside [his treatment room at </a:t>
            </a:r>
            <a:r>
              <a:rPr lang="en-GB" dirty="0" smtClean="0"/>
              <a:t>home] and </a:t>
            </a:r>
            <a:r>
              <a:rPr lang="en-GB" dirty="0"/>
              <a:t>there is nothing written that treatment is done here. But </a:t>
            </a:r>
            <a:r>
              <a:rPr lang="en-GB" dirty="0" smtClean="0"/>
              <a:t>you have seen </a:t>
            </a:r>
            <a:r>
              <a:rPr lang="en-GB" dirty="0"/>
              <a:t>people coming here. I treat them well which is </a:t>
            </a:r>
            <a:r>
              <a:rPr lang="en-GB" dirty="0" smtClean="0"/>
              <a:t>why they </a:t>
            </a:r>
            <a:r>
              <a:rPr lang="en-GB" dirty="0"/>
              <a:t>come</a:t>
            </a:r>
            <a:r>
              <a:rPr lang="en-GB" dirty="0" smtClean="0"/>
              <a:t>.[...] </a:t>
            </a:r>
            <a:r>
              <a:rPr lang="en-GB" dirty="0"/>
              <a:t>these people just get those herbs from </a:t>
            </a:r>
            <a:r>
              <a:rPr lang="en-GB" dirty="0" smtClean="0"/>
              <a:t>the market </a:t>
            </a:r>
            <a:r>
              <a:rPr lang="en-GB" dirty="0"/>
              <a:t>and mix it in artificial oil and start applying it. But </a:t>
            </a:r>
            <a:r>
              <a:rPr lang="en-GB" dirty="0" smtClean="0"/>
              <a:t>they will </a:t>
            </a:r>
            <a:r>
              <a:rPr lang="en-GB" dirty="0"/>
              <a:t>not know how to set bones. They can get the medicines </a:t>
            </a:r>
            <a:r>
              <a:rPr lang="en-GB" dirty="0" smtClean="0"/>
              <a:t>from me </a:t>
            </a:r>
            <a:r>
              <a:rPr lang="en-GB" dirty="0"/>
              <a:t>but they will not know how to set a bone, keep it in </a:t>
            </a:r>
            <a:r>
              <a:rPr lang="en-GB" dirty="0" smtClean="0"/>
              <a:t>that position </a:t>
            </a:r>
            <a:r>
              <a:rPr lang="en-GB" dirty="0"/>
              <a:t>and how to set it in every angle. Only the trained </a:t>
            </a:r>
            <a:r>
              <a:rPr lang="en-GB" dirty="0" smtClean="0"/>
              <a:t>people will </a:t>
            </a:r>
            <a:r>
              <a:rPr lang="en-GB" dirty="0"/>
              <a:t>know how to do that</a:t>
            </a:r>
            <a:r>
              <a:rPr lang="en-GB" dirty="0" smtClean="0"/>
              <a:t>.’ </a:t>
            </a:r>
            <a:r>
              <a:rPr lang="en-GB" dirty="0"/>
              <a:t>(2PL2311M</a:t>
            </a:r>
            <a:r>
              <a:rPr lang="en-GB" dirty="0" smtClean="0"/>
              <a:t>)</a:t>
            </a:r>
          </a:p>
          <a:p>
            <a:endParaRPr lang="en-GB" dirty="0"/>
          </a:p>
        </p:txBody>
      </p:sp>
    </p:spTree>
    <p:extLst>
      <p:ext uri="{BB962C8B-B14F-4D97-AF65-F5344CB8AC3E}">
        <p14:creationId xmlns:p14="http://schemas.microsoft.com/office/powerpoint/2010/main" val="33313862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2800" dirty="0" smtClean="0"/>
              <a:t>Characterising individuals quoted while protecting anonymity </a:t>
            </a:r>
            <a:endParaRPr lang="en-GB" sz="2800" dirty="0"/>
          </a:p>
        </p:txBody>
      </p:sp>
      <p:sp>
        <p:nvSpPr>
          <p:cNvPr id="3" name="Content Placeholder 2"/>
          <p:cNvSpPr>
            <a:spLocks noGrp="1"/>
          </p:cNvSpPr>
          <p:nvPr>
            <p:ph idx="1"/>
          </p:nvPr>
        </p:nvSpPr>
        <p:spPr/>
        <p:txBody>
          <a:bodyPr/>
          <a:lstStyle/>
          <a:p>
            <a:r>
              <a:rPr lang="en-GB" smtClean="0"/>
              <a:t>“indented </a:t>
            </a:r>
            <a:r>
              <a:rPr lang="en-GB" dirty="0"/>
              <a:t>quotations might be followed by square brackets containing a label such as ‘parent’, ‘carer’, ‘landlord’, ‘customer’ or ‘GP’. Some researchers were finding that research funders were asking for increasingly detailed labels of this </a:t>
            </a:r>
            <a:r>
              <a:rPr lang="en-GB" dirty="0" smtClean="0"/>
              <a:t>kind”</a:t>
            </a:r>
          </a:p>
          <a:p>
            <a:endParaRPr lang="en-GB" dirty="0"/>
          </a:p>
          <a:p>
            <a:r>
              <a:rPr lang="en-GB" dirty="0" err="1"/>
              <a:t>Corden</a:t>
            </a:r>
            <a:r>
              <a:rPr lang="en-GB" dirty="0"/>
              <a:t> A. &amp; Sainsbury R. (2006) </a:t>
            </a:r>
          </a:p>
          <a:p>
            <a:endParaRPr lang="en-GB" dirty="0"/>
          </a:p>
        </p:txBody>
      </p:sp>
    </p:spTree>
    <p:extLst>
      <p:ext uri="{BB962C8B-B14F-4D97-AF65-F5344CB8AC3E}">
        <p14:creationId xmlns:p14="http://schemas.microsoft.com/office/powerpoint/2010/main" val="31624246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noChangeArrowheads="1"/>
          </p:cNvSpPr>
          <p:nvPr>
            <p:ph idx="1"/>
          </p:nvPr>
        </p:nvSpPr>
        <p:spPr/>
        <p:txBody>
          <a:bodyPr/>
          <a:lstStyle/>
          <a:p>
            <a:pPr>
              <a:buFont typeface="Wingdings" pitchFamily="2" charset="2"/>
              <a:buNone/>
            </a:pPr>
            <a:r>
              <a:rPr lang="en-GB" sz="2000" dirty="0"/>
              <a:t>“When I argued, somewhat lamely, that it would be pointless for </a:t>
            </a:r>
          </a:p>
          <a:p>
            <a:pPr>
              <a:buFont typeface="Wingdings" pitchFamily="2" charset="2"/>
              <a:buNone/>
            </a:pPr>
            <a:r>
              <a:rPr lang="en-GB" sz="2000" dirty="0"/>
              <a:t>individuals to try to identify themselves since I carefully </a:t>
            </a:r>
          </a:p>
          <a:p>
            <a:pPr>
              <a:buFont typeface="Wingdings" pitchFamily="2" charset="2"/>
              <a:buNone/>
            </a:pPr>
            <a:r>
              <a:rPr lang="en-GB" sz="2000" dirty="0"/>
              <a:t>constructed </a:t>
            </a:r>
            <a:r>
              <a:rPr lang="en-GB" sz="2000" i="1" dirty="0"/>
              <a:t>composite</a:t>
            </a:r>
            <a:r>
              <a:rPr lang="en-GB" sz="2000" dirty="0"/>
              <a:t> characters that would defy any </a:t>
            </a:r>
            <a:r>
              <a:rPr lang="en-GB" sz="2000" dirty="0" smtClean="0"/>
              <a:t>attempts</a:t>
            </a:r>
          </a:p>
          <a:p>
            <a:pPr>
              <a:buFont typeface="Wingdings" pitchFamily="2" charset="2"/>
              <a:buNone/>
            </a:pPr>
            <a:r>
              <a:rPr lang="en-GB" sz="2000" dirty="0" smtClean="0"/>
              <a:t>at </a:t>
            </a:r>
            <a:r>
              <a:rPr lang="en-GB" sz="2000" dirty="0" err="1" smtClean="0"/>
              <a:t>labeling</a:t>
            </a:r>
            <a:r>
              <a:rPr lang="en-GB" sz="2000" dirty="0" smtClean="0"/>
              <a:t> </a:t>
            </a:r>
            <a:r>
              <a:rPr lang="en-GB" sz="2000" dirty="0"/>
              <a:t>or identification, I was silenced:</a:t>
            </a:r>
          </a:p>
          <a:p>
            <a:pPr>
              <a:buFont typeface="Wingdings" pitchFamily="2" charset="2"/>
              <a:buNone/>
            </a:pPr>
            <a:endParaRPr lang="en-GB" sz="2000" dirty="0"/>
          </a:p>
          <a:p>
            <a:pPr>
              <a:buFont typeface="Wingdings" pitchFamily="2" charset="2"/>
              <a:buNone/>
            </a:pPr>
            <a:r>
              <a:rPr lang="en-GB" sz="2000" dirty="0"/>
              <a:t>	‘Nonsense. You know us better than that. You think we didn’t, each of us, sit down poring over every page until we had recognized the bits and pieces of ourselves strewn about here and there… Recognize ourselves, indeed!  I’ve gone on to memorize some of my best lines.’”</a:t>
            </a:r>
          </a:p>
          <a:p>
            <a:pPr>
              <a:buFont typeface="Wingdings" pitchFamily="2" charset="2"/>
              <a:buNone/>
            </a:pPr>
            <a:endParaRPr lang="en-GB" sz="2000" dirty="0"/>
          </a:p>
          <a:p>
            <a:pPr>
              <a:buFont typeface="Wingdings" pitchFamily="2" charset="2"/>
              <a:buNone/>
            </a:pPr>
            <a:r>
              <a:rPr lang="en-GB" sz="1800" dirty="0" err="1" smtClean="0"/>
              <a:t>Scheper</a:t>
            </a:r>
            <a:r>
              <a:rPr lang="en-GB" sz="1800" dirty="0" smtClean="0"/>
              <a:t>-Hughes, Nancy (2001 ed.) </a:t>
            </a:r>
            <a:r>
              <a:rPr lang="en-GB" sz="1800" i="1" dirty="0"/>
              <a:t>Saints, scholars &amp; </a:t>
            </a:r>
            <a:r>
              <a:rPr lang="en-GB" sz="1800" i="1" dirty="0" smtClean="0"/>
              <a:t>schizophrenics </a:t>
            </a:r>
            <a:r>
              <a:rPr lang="en-GB" sz="1800" dirty="0" smtClean="0"/>
              <a:t>(Preface)</a:t>
            </a:r>
            <a:endParaRPr lang="en-GB" sz="1800" dirty="0"/>
          </a:p>
        </p:txBody>
      </p:sp>
      <p:sp>
        <p:nvSpPr>
          <p:cNvPr id="39938" name="Rectangle 2"/>
          <p:cNvSpPr>
            <a:spLocks noGrp="1" noChangeArrowheads="1"/>
          </p:cNvSpPr>
          <p:nvPr>
            <p:ph type="title"/>
          </p:nvPr>
        </p:nvSpPr>
        <p:spPr>
          <a:xfrm>
            <a:off x="827088" y="404813"/>
            <a:ext cx="7696200" cy="1143000"/>
          </a:xfrm>
        </p:spPr>
        <p:txBody>
          <a:bodyPr>
            <a:noAutofit/>
          </a:bodyPr>
          <a:lstStyle/>
          <a:p>
            <a:pPr algn="ctr"/>
            <a:r>
              <a:rPr lang="en-GB" sz="2500" dirty="0" smtClean="0"/>
              <a:t>Writing people in…or out of the text...</a:t>
            </a:r>
            <a:br>
              <a:rPr lang="en-GB" sz="2500" dirty="0" smtClean="0"/>
            </a:br>
            <a:r>
              <a:rPr lang="en-GB" sz="2500" dirty="0" smtClean="0"/>
              <a:t>Nancy </a:t>
            </a:r>
            <a:r>
              <a:rPr lang="en-GB" sz="2500" dirty="0" err="1"/>
              <a:t>Scheper</a:t>
            </a:r>
            <a:r>
              <a:rPr lang="en-GB" sz="2500" dirty="0"/>
              <a:t>-Hughes in ‘</a:t>
            </a:r>
            <a:r>
              <a:rPr lang="en-GB" sz="2500" dirty="0" err="1"/>
              <a:t>Ballybran</a:t>
            </a:r>
            <a:r>
              <a:rPr lang="en-GB" sz="2500" dirty="0"/>
              <a:t>’ (Ireland)</a:t>
            </a:r>
            <a:br>
              <a:rPr lang="en-GB" sz="2500" dirty="0"/>
            </a:br>
            <a:endParaRPr lang="en-GB" sz="2500" dirty="0"/>
          </a:p>
        </p:txBody>
      </p:sp>
    </p:spTree>
    <p:extLst>
      <p:ext uri="{BB962C8B-B14F-4D97-AF65-F5344CB8AC3E}">
        <p14:creationId xmlns:p14="http://schemas.microsoft.com/office/powerpoint/2010/main" val="208003772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335</TotalTime>
  <Words>792</Words>
  <Application>Microsoft Office PowerPoint</Application>
  <PresentationFormat>On-screen Show (4:3)</PresentationFormat>
  <Paragraphs>104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Adjacency</vt:lpstr>
      <vt:lpstr>Results:  Describing Qualitative Data</vt:lpstr>
      <vt:lpstr>What kinds of qualitative data?</vt:lpstr>
      <vt:lpstr>You cannot simply present data for a refereed journal</vt:lpstr>
      <vt:lpstr>Organizing your data</vt:lpstr>
      <vt:lpstr>What should a ‘Results’ section include? Not all qualitative journals &amp; papers identify a ‘Results’ section Two examples </vt:lpstr>
      <vt:lpstr>Themes and Direct Quotations</vt:lpstr>
      <vt:lpstr>Which purpose does a quotation like this have?</vt:lpstr>
      <vt:lpstr>Characterising individuals quoted while protecting anonymity </vt:lpstr>
      <vt:lpstr>Writing people in…or out of the text... Nancy Scheper-Hughes in ‘Ballybran’ (Ireland) </vt:lpstr>
      <vt:lpstr>A useful link</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PeterP</dc:creator>
  <cp:lastModifiedBy>PeterP</cp:lastModifiedBy>
  <cp:revision>24</cp:revision>
  <dcterms:created xsi:type="dcterms:W3CDTF">2013-08-15T17:56:56Z</dcterms:created>
  <dcterms:modified xsi:type="dcterms:W3CDTF">2013-09-16T14:03:32Z</dcterms:modified>
</cp:coreProperties>
</file>